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81" r:id="rId2"/>
    <p:sldId id="283" r:id="rId3"/>
    <p:sldId id="309" r:id="rId4"/>
    <p:sldId id="286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303" r:id="rId17"/>
    <p:sldId id="299" r:id="rId18"/>
    <p:sldId id="300" r:id="rId19"/>
    <p:sldId id="301" r:id="rId20"/>
    <p:sldId id="302" r:id="rId21"/>
    <p:sldId id="311" r:id="rId22"/>
    <p:sldId id="310" r:id="rId23"/>
    <p:sldId id="304" r:id="rId24"/>
    <p:sldId id="305" r:id="rId25"/>
    <p:sldId id="306" r:id="rId26"/>
    <p:sldId id="307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319" r:id="rId35"/>
    <p:sldId id="321" r:id="rId36"/>
    <p:sldId id="320" r:id="rId37"/>
    <p:sldId id="324" r:id="rId38"/>
    <p:sldId id="325" r:id="rId39"/>
    <p:sldId id="326" r:id="rId40"/>
    <p:sldId id="322" r:id="rId41"/>
    <p:sldId id="323" r:id="rId42"/>
    <p:sldId id="308" r:id="rId43"/>
    <p:sldId id="285" r:id="rId4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6" autoAdjust="0"/>
    <p:restoredTop sz="93943" autoAdjust="0"/>
  </p:normalViewPr>
  <p:slideViewPr>
    <p:cSldViewPr snapToGrid="0" snapToObjects="1">
      <p:cViewPr varScale="1">
        <p:scale>
          <a:sx n="96" d="100"/>
          <a:sy n="96" d="100"/>
        </p:scale>
        <p:origin x="-104" y="-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2" d="100"/>
          <a:sy n="102" d="100"/>
        </p:scale>
        <p:origin x="-4456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DB4AD-0506-804D-9177-ECB4D2AAA278}" type="datetimeFigureOut">
              <a:rPr lang="fr-FR" smtClean="0"/>
              <a:t>12/09/15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ADD22-CAE9-A141-AC31-4759C55178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71952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B47BE-82C2-FD4D-9B98-CA52A80151C0}" type="datetimeFigureOut">
              <a:rPr lang="fr-FR" smtClean="0"/>
              <a:t>12/09/15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74AEE-64CD-7741-8381-6FFEACFD90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3780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5942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d'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5163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511060" y="-1"/>
            <a:ext cx="7665047" cy="355143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623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Bleu cla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022120" y="-10583"/>
            <a:ext cx="6153987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0" y="-10583"/>
            <a:ext cx="151106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Rou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213233DE-E2B7-914A-A9A2-B94007DE19EE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533181" y="-10583"/>
            <a:ext cx="4642926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-1" y="-10583"/>
            <a:ext cx="3031391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Ve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C42B5CCB-00AF-494F-BB8F-8549A9D97B0C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6019800" y="-10583"/>
            <a:ext cx="3156307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-10763" y="-10583"/>
            <a:ext cx="4553213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Vio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7546031" y="-10583"/>
            <a:ext cx="1630076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601980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7" name="Rectangle 6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3D85F28E-A20A-254E-B4B9-91D136105DD0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753676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660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507314" y="0"/>
            <a:ext cx="1511999" cy="3549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1" y="211"/>
            <a:ext cx="1511999" cy="35493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4521940" y="-211"/>
            <a:ext cx="1511999" cy="35493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3025865" y="0"/>
            <a:ext cx="1512000" cy="35493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7536566" y="-422"/>
            <a:ext cx="1628958" cy="35493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6029253" y="-211"/>
            <a:ext cx="1511999" cy="354932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355144"/>
            <a:ext cx="9180000" cy="3549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0" y="355142"/>
            <a:ext cx="9165524" cy="3549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096412"/>
            <a:ext cx="8229600" cy="5029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FAED594A-145F-964F-8801-3C0B09F2379E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-2" y="17496"/>
            <a:ext cx="15073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Chemins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4521940" y="17496"/>
            <a:ext cx="15073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Cinématographie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033940" y="17496"/>
            <a:ext cx="15404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baseline="0" dirty="0" smtClean="0">
                <a:ln>
                  <a:noFill/>
                </a:ln>
                <a:solidFill>
                  <a:schemeClr val="bg1"/>
                </a:solidFill>
              </a:rPr>
              <a:t>SIMS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014628" y="17496"/>
            <a:ext cx="15119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Comportements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1512000" y="17496"/>
            <a:ext cx="15026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Machines d’états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7536567" y="17496"/>
            <a:ext cx="16434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Références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384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0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Remi.ronfard@inria.fr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research.microsoft.com/users/lhe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9685" y="1487900"/>
            <a:ext cx="7994315" cy="2032966"/>
          </a:xfrm>
        </p:spPr>
        <p:txBody>
          <a:bodyPr/>
          <a:lstStyle/>
          <a:p>
            <a:r>
              <a:rPr lang="fr-FR" sz="4000" dirty="0" smtClean="0">
                <a:solidFill>
                  <a:schemeClr val="tx1"/>
                </a:solidFill>
              </a:rPr>
              <a:t>GMIN 317 – Moteur de Jeux</a:t>
            </a:r>
            <a:br>
              <a:rPr lang="fr-FR" sz="4000" dirty="0" smtClean="0">
                <a:solidFill>
                  <a:schemeClr val="tx1"/>
                </a:solidFill>
              </a:rPr>
            </a:br>
            <a:r>
              <a:rPr lang="fr-FR" sz="4000" dirty="0" smtClean="0">
                <a:solidFill>
                  <a:schemeClr val="tx1"/>
                </a:solidFill>
              </a:rPr>
              <a:t/>
            </a:r>
            <a:br>
              <a:rPr lang="fr-FR" sz="4000" dirty="0" smtClean="0">
                <a:solidFill>
                  <a:schemeClr val="tx1"/>
                </a:solidFill>
              </a:rPr>
            </a:br>
            <a:r>
              <a:rPr lang="fr-FR" sz="3200" i="1" dirty="0" smtClean="0">
                <a:solidFill>
                  <a:schemeClr val="tx1"/>
                </a:solidFill>
              </a:rPr>
              <a:t>Intelligence artificielle pour le jeu vidéo</a:t>
            </a:r>
            <a:endParaRPr lang="fr-FR" sz="3200" dirty="0">
              <a:solidFill>
                <a:srgbClr val="7F7F7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63214"/>
            <a:ext cx="6400800" cy="599032"/>
          </a:xfrm>
        </p:spPr>
        <p:txBody>
          <a:bodyPr/>
          <a:lstStyle/>
          <a:p>
            <a:r>
              <a:rPr lang="fr-FR" dirty="0" smtClean="0">
                <a:solidFill>
                  <a:schemeClr val="tx1"/>
                </a:solidFill>
              </a:rPr>
              <a:t>Rémi Ronfard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Sous-titre 2"/>
          <p:cNvSpPr txBox="1">
            <a:spLocks/>
          </p:cNvSpPr>
          <p:nvPr/>
        </p:nvSpPr>
        <p:spPr>
          <a:xfrm>
            <a:off x="3435344" y="4496173"/>
            <a:ext cx="4337055" cy="1146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800" dirty="0" smtClean="0">
                <a:hlinkClick r:id="rId2"/>
              </a:rPr>
              <a:t>Remi.ronfard@inria.fr</a:t>
            </a:r>
            <a:endParaRPr lang="fr-FR" sz="1800" dirty="0" smtClean="0"/>
          </a:p>
          <a:p>
            <a:pPr algn="l"/>
            <a:r>
              <a:rPr lang="pl-PL" sz="1800" dirty="0" err="1"/>
              <a:t>https</a:t>
            </a:r>
            <a:r>
              <a:rPr lang="pl-PL" sz="1800" dirty="0"/>
              <a:t>://</a:t>
            </a:r>
            <a:r>
              <a:rPr lang="pl-PL" sz="1800" dirty="0" err="1"/>
              <a:t>team.inria.fr</a:t>
            </a:r>
            <a:r>
              <a:rPr lang="pl-PL" sz="1800" dirty="0"/>
              <a:t>/</a:t>
            </a:r>
            <a:r>
              <a:rPr lang="pl-PL" sz="1800" dirty="0" err="1"/>
              <a:t>imagine</a:t>
            </a:r>
            <a:r>
              <a:rPr lang="pl-PL" sz="1800" dirty="0"/>
              <a:t>/remi-</a:t>
            </a:r>
            <a:r>
              <a:rPr lang="pl-PL" sz="1800" dirty="0" err="1"/>
              <a:t>ronfard</a:t>
            </a:r>
            <a:r>
              <a:rPr lang="pl-PL" sz="1800" dirty="0"/>
              <a:t>/</a:t>
            </a:r>
            <a:endParaRPr lang="fr-FR" sz="1800" dirty="0" smtClean="0"/>
          </a:p>
        </p:txBody>
      </p:sp>
    </p:spTree>
    <p:extLst>
      <p:ext uri="{BB962C8B-B14F-4D97-AF65-F5344CB8AC3E}">
        <p14:creationId xmlns:p14="http://schemas.microsoft.com/office/powerpoint/2010/main" val="352041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71"/>
    </mc:Choice>
    <mc:Fallback xmlns="">
      <p:transition xmlns:p14="http://schemas.microsoft.com/office/powerpoint/2010/main" spd="slow" advTm="4697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Parcours best-first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32.2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1652" y="1546087"/>
            <a:ext cx="7575826" cy="42296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79761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Recherche heuristique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8" name="Capture d’écran 2014-11-26 à 19.31.2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" y="1504122"/>
            <a:ext cx="4597400" cy="4318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69223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Algorithme A*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7" name="Shape 657"/>
          <p:cNvSpPr txBox="1">
            <a:spLocks/>
          </p:cNvSpPr>
          <p:nvPr/>
        </p:nvSpPr>
        <p:spPr>
          <a:xfrm>
            <a:off x="1004889" y="1049130"/>
            <a:ext cx="8229601" cy="508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fr-FR" sz="2400" dirty="0"/>
              <a:t>Meilleure estimation de la distance totale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endParaRPr lang="fr-FR" sz="2400" dirty="0"/>
          </a:p>
          <a:p>
            <a:pPr>
              <a:defRPr sz="1800">
                <a:solidFill>
                  <a:srgbClr val="000000"/>
                </a:solidFill>
              </a:defRPr>
            </a:pPr>
            <a:endParaRPr lang="fr-FR" sz="2400" dirty="0"/>
          </a:p>
          <a:p>
            <a:pPr>
              <a:defRPr sz="1800">
                <a:solidFill>
                  <a:srgbClr val="000000"/>
                </a:solidFill>
              </a:defRPr>
            </a:pPr>
            <a:endParaRPr lang="fr-FR" sz="2400" dirty="0" smtClean="0"/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fr-FR" sz="2400" dirty="0" smtClean="0"/>
              <a:t>Révision </a:t>
            </a:r>
            <a:r>
              <a:rPr lang="fr-FR" sz="2400" dirty="0"/>
              <a:t>du meilleur chemin</a:t>
            </a:r>
          </a:p>
        </p:txBody>
      </p:sp>
      <p:pic>
        <p:nvPicPr>
          <p:cNvPr id="8" name="Capture d’écran 2014-11-28 à 07.00.2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42704" y="3413475"/>
            <a:ext cx="3987800" cy="2717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Capture d’écran 2014-11-28 à 06.56.5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70665" y="1704009"/>
            <a:ext cx="3263900" cy="8128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24065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Algorithme A*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33.5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1739" y="710075"/>
            <a:ext cx="5886173" cy="566201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17938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14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33.1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9129" y="1170609"/>
            <a:ext cx="7653131" cy="45499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66027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Algorithme de </a:t>
            </a:r>
            <a:r>
              <a:rPr lang="fr-FR" dirty="0" err="1" smtClean="0"/>
              <a:t>Dijkstra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34.5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52750" y="2241550"/>
            <a:ext cx="2730500" cy="13843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671"/>
          <p:cNvSpPr txBox="1">
            <a:spLocks/>
          </p:cNvSpPr>
          <p:nvPr/>
        </p:nvSpPr>
        <p:spPr>
          <a:xfrm>
            <a:off x="1942851" y="4249737"/>
            <a:ext cx="5558186" cy="1876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fr-FR" dirty="0"/>
              <a:t>Avantage : trouve toutes les solutions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fr-FR" dirty="0"/>
              <a:t>Inconvénient : parcourt tous les chemins possibles</a:t>
            </a:r>
          </a:p>
        </p:txBody>
      </p:sp>
    </p:spTree>
    <p:extLst>
      <p:ext uri="{BB962C8B-B14F-4D97-AF65-F5344CB8AC3E}">
        <p14:creationId xmlns:p14="http://schemas.microsoft.com/office/powerpoint/2010/main" val="760662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Machines d’états finis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16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7633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de machine d’états finis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17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8" name="Capture d’écran 2014-11-26 à 19.35.5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7130" y="939001"/>
            <a:ext cx="5842000" cy="2692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Capture d’écran 2014-11-26 à 19.36.49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6928" y="3164785"/>
            <a:ext cx="4749800" cy="31369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07413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d’implémentation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18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38.0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0400" y="1479550"/>
            <a:ext cx="4775200" cy="2070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Capture d’écran 2014-11-26 à 19.38.5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1004" y="3549650"/>
            <a:ext cx="5689600" cy="23495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02597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Exemple d’implémentation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19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8 à 07.03.5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904" y="1225094"/>
            <a:ext cx="6748824" cy="2311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Capture d’écran 2014-11-28 à 07.04.5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3477" y="3776870"/>
            <a:ext cx="7520609" cy="21976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94678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532878"/>
            <a:ext cx="8229600" cy="4156819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endParaRPr lang="fr-FR" sz="2400" dirty="0"/>
          </a:p>
          <a:p>
            <a:pPr marL="0" lvl="0" indent="0" algn="just">
              <a:buNone/>
              <a:defRPr sz="1800">
                <a:solidFill>
                  <a:srgbClr val="000000"/>
                </a:solidFill>
                <a:effectLst/>
              </a:defRPr>
            </a:pPr>
            <a:r>
              <a:rPr lang="fr-FR" sz="2400" dirty="0"/>
              <a:t>Cette présentation va s’intéresser aux </a:t>
            </a:r>
            <a:r>
              <a:rPr lang="fr-FR" sz="2400" dirty="0" smtClean="0"/>
              <a:t>différentes techniques </a:t>
            </a:r>
            <a:r>
              <a:rPr lang="fr-FR" sz="2400" dirty="0"/>
              <a:t>d’intelligence artificielle utilisées dans les moteurs de jeu. </a:t>
            </a:r>
            <a:endParaRPr lang="fr-FR" sz="2400" dirty="0" smtClean="0"/>
          </a:p>
          <a:p>
            <a:pPr marL="0" lvl="0" indent="0" algn="just">
              <a:buNone/>
              <a:defRPr sz="1800">
                <a:solidFill>
                  <a:srgbClr val="000000"/>
                </a:solidFill>
                <a:effectLst/>
              </a:defRPr>
            </a:pPr>
            <a:endParaRPr lang="fr-FR" sz="2400" dirty="0"/>
          </a:p>
          <a:p>
            <a:pPr marL="0" lvl="0" indent="0" algn="just">
              <a:buNone/>
              <a:defRPr sz="1800">
                <a:solidFill>
                  <a:srgbClr val="000000"/>
                </a:solidFill>
                <a:effectLst/>
              </a:defRPr>
            </a:pPr>
            <a:r>
              <a:rPr lang="fr-FR" sz="2400" dirty="0" smtClean="0"/>
              <a:t>Surtout </a:t>
            </a:r>
            <a:r>
              <a:rPr lang="fr-FR" sz="2400" dirty="0"/>
              <a:t>sur le plan des méthodes génériques d’utilisation courante.</a:t>
            </a:r>
          </a:p>
          <a:p>
            <a:pPr marL="0" indent="0" algn="just">
              <a:buNone/>
            </a:pPr>
            <a:endParaRPr lang="fr-FR" sz="2400" dirty="0" smtClean="0"/>
          </a:p>
          <a:p>
            <a:pPr marL="0" indent="0" algn="just">
              <a:buNone/>
            </a:pPr>
            <a:r>
              <a:rPr lang="fr-FR" sz="2400" dirty="0"/>
              <a:t>Ce cours est largement inspiré des cours de Marc </a:t>
            </a:r>
            <a:r>
              <a:rPr lang="fr-FR" sz="2400" dirty="0" err="1"/>
              <a:t>Moulis</a:t>
            </a:r>
            <a:r>
              <a:rPr lang="fr-FR" sz="2400" dirty="0"/>
              <a:t> et Benoit Lange</a:t>
            </a:r>
            <a:r>
              <a:rPr lang="fr-FR" sz="2400" dirty="0" smtClean="0"/>
              <a:t>.</a:t>
            </a:r>
            <a:endParaRPr lang="fr-FR" sz="24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– INRIA – LJK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03992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Machines d’états finis hiérarchiques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20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F72DDC-563B-C341-83C2-E73D8B258BF3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6112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Arbres de comportements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Utilisés dans Halo, Spore</a:t>
            </a:r>
            <a:r>
              <a:rPr lang="fr-FR" dirty="0"/>
              <a:t>, </a:t>
            </a:r>
            <a:r>
              <a:rPr lang="fr-FR" dirty="0" smtClean="0"/>
              <a:t>etc.</a:t>
            </a:r>
          </a:p>
          <a:p>
            <a:r>
              <a:rPr lang="fr-FR" dirty="0" smtClean="0"/>
              <a:t>Décomposition hiérarchique des comportements (ET/OU)</a:t>
            </a:r>
          </a:p>
          <a:p>
            <a:r>
              <a:rPr lang="fr-FR" dirty="0" smtClean="0"/>
              <a:t>Décomposition séquentielle des comportements</a:t>
            </a:r>
          </a:p>
          <a:p>
            <a:r>
              <a:rPr lang="fr-FR" dirty="0" smtClean="0"/>
              <a:t>Branches de l’arbre sont des conditions à tester et des actions à exécuter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21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3233DE-E2B7-914A-A9A2-B94007DE19EE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4311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Arbres de comportements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22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3233DE-E2B7-914A-A9A2-B94007DE19EE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8200"/>
            <a:ext cx="9144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210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Arbres de comportements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23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3233DE-E2B7-914A-A9A2-B94007DE19EE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7 à 21.44.5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5446" y="917010"/>
            <a:ext cx="7256478" cy="537615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57784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Arbres de comportements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24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3233DE-E2B7-914A-A9A2-B94007DE19EE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7 à 21.48.1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0261" y="1072348"/>
            <a:ext cx="8669130" cy="51393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35403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Cinématographie et montage intelligents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buNone/>
            </a:pPr>
            <a:r>
              <a:rPr lang="en-US" dirty="0"/>
              <a:t>Virtual Cinematography</a:t>
            </a:r>
            <a:br>
              <a:rPr lang="en-US" dirty="0"/>
            </a:br>
            <a:r>
              <a:rPr lang="en-US" dirty="0"/>
              <a:t>Theory and Practice for Automatic Real-Time Camera Control and Directing</a:t>
            </a:r>
          </a:p>
          <a:p>
            <a:pPr marL="0" lvl="0" indent="0" algn="ctr">
              <a:spcBef>
                <a:spcPts val="700"/>
              </a:spcBef>
              <a:buNone/>
            </a:pPr>
            <a:r>
              <a:rPr lang="fr-FR" dirty="0" smtClean="0">
                <a:sym typeface="Times New Roman"/>
              </a:rPr>
              <a:t>B</a:t>
            </a:r>
            <a:r>
              <a:rPr lang="en-US" dirty="0" smtClean="0">
                <a:sym typeface="Times New Roman"/>
              </a:rPr>
              <a:t>y </a:t>
            </a:r>
            <a:r>
              <a:rPr lang="en-US" dirty="0" err="1" smtClean="0">
                <a:sym typeface="Times New Roman"/>
              </a:rPr>
              <a:t>Liwei</a:t>
            </a:r>
            <a:r>
              <a:rPr lang="en-US" dirty="0" smtClean="0">
                <a:sym typeface="Times New Roman"/>
              </a:rPr>
              <a:t> He, Microsoft </a:t>
            </a:r>
            <a:r>
              <a:rPr lang="en-US" dirty="0">
                <a:sym typeface="Times New Roman"/>
              </a:rPr>
              <a:t>Research</a:t>
            </a:r>
          </a:p>
          <a:p>
            <a:pPr lvl="0" algn="ctr">
              <a:spcBef>
                <a:spcPts val="500"/>
              </a:spcBef>
            </a:pPr>
            <a:r>
              <a:rPr lang="en-US" dirty="0">
                <a:sym typeface="Times New Roman"/>
                <a:hlinkClick r:id="rId2"/>
              </a:rPr>
              <a:t>http://research.microsoft.com/users/lhe</a:t>
            </a:r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25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42B5CCB-00AF-494F-BB8F-8549A9D97B0C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6692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Intelligence artificielle des SIMS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800" dirty="0" smtClean="0">
                <a:sym typeface="Helvetica"/>
              </a:rPr>
              <a:t>Modeling individual personalities (Richard Evans)</a:t>
            </a:r>
            <a:endParaRPr lang="en-US" sz="2800" dirty="0">
              <a:sym typeface="Helvetica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26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347" y="1857356"/>
            <a:ext cx="6023957" cy="436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16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Emergent narrative : Alice and </a:t>
            </a:r>
            <a:r>
              <a:rPr lang="fr-FR" dirty="0" err="1" smtClean="0"/>
              <a:t>Kev</a:t>
            </a:r>
            <a:r>
              <a:rPr lang="fr-FR" dirty="0" smtClean="0"/>
              <a:t> by </a:t>
            </a:r>
            <a:r>
              <a:rPr lang="pl-PL" b="1" dirty="0"/>
              <a:t>Robin </a:t>
            </a:r>
            <a:r>
              <a:rPr lang="pl-PL" b="1" dirty="0" err="1" smtClean="0"/>
              <a:t>Burkinshaw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rcRect l="16782" r="16782"/>
          <a:stretch>
            <a:fillRect/>
          </a:stretch>
        </p:blipFill>
        <p:spPr/>
      </p:pic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27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34657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rcRect l="13486" r="13486"/>
          <a:stretch>
            <a:fillRect/>
          </a:stretch>
        </p:blipFill>
        <p:spPr>
          <a:xfrm>
            <a:off x="4450521" y="1096963"/>
            <a:ext cx="4140891" cy="5029200"/>
          </a:xfrm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28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452783" y="1096963"/>
            <a:ext cx="3103217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/>
              <a:t>Kev</a:t>
            </a:r>
            <a:r>
              <a:rPr lang="en-US" sz="2400" b="1" dirty="0"/>
              <a:t>, the father, is mean-spirited and highly inappropriate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8492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2745409" cy="5029751"/>
          </a:xfrm>
        </p:spPr>
        <p:txBody>
          <a:bodyPr/>
          <a:lstStyle/>
          <a:p>
            <a:r>
              <a:rPr lang="en-US" b="1" dirty="0"/>
              <a:t>Alice, his daughter, is sweet, kind, forgiving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29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335" y="1096412"/>
            <a:ext cx="5669533" cy="512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926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Personnages non-joueurs (non-</a:t>
            </a:r>
            <a:r>
              <a:rPr lang="fr-FR" dirty="0" err="1" smtClean="0"/>
              <a:t>player</a:t>
            </a:r>
            <a:r>
              <a:rPr lang="fr-FR" dirty="0" smtClean="0"/>
              <a:t> </a:t>
            </a:r>
            <a:r>
              <a:rPr lang="fr-FR" dirty="0" err="1" smtClean="0"/>
              <a:t>characters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Comportements d’un personnage non joueur</a:t>
            </a:r>
          </a:p>
          <a:p>
            <a:pPr lvl="1"/>
            <a:r>
              <a:rPr lang="fr-FR" dirty="0" smtClean="0"/>
              <a:t>Attaque, fuite, poursuite, patrouille</a:t>
            </a:r>
          </a:p>
          <a:p>
            <a:pPr lvl="1"/>
            <a:r>
              <a:rPr lang="fr-FR" dirty="0" smtClean="0"/>
              <a:t>Recherche de chemins</a:t>
            </a:r>
          </a:p>
          <a:p>
            <a:pPr lvl="1"/>
            <a:r>
              <a:rPr lang="fr-FR" dirty="0" smtClean="0"/>
              <a:t>Imitation/adaptation</a:t>
            </a:r>
          </a:p>
          <a:p>
            <a:pPr lvl="1"/>
            <a:r>
              <a:rPr lang="fr-FR" dirty="0" smtClean="0"/>
              <a:t>Expression de sentiments</a:t>
            </a:r>
          </a:p>
          <a:p>
            <a:pPr lvl="1"/>
            <a:r>
              <a:rPr lang="fr-FR" dirty="0" smtClean="0"/>
              <a:t>Apprentissage</a:t>
            </a:r>
          </a:p>
          <a:p>
            <a:pPr lvl="1"/>
            <a:r>
              <a:rPr lang="fr-FR" dirty="0" smtClean="0"/>
              <a:t>Interaction avec les autres personnages</a:t>
            </a:r>
          </a:p>
          <a:p>
            <a:r>
              <a:rPr lang="fr-FR" dirty="0" smtClean="0"/>
              <a:t>Tous contrôlés par intelligence artificielle</a:t>
            </a:r>
          </a:p>
          <a:p>
            <a:r>
              <a:rPr lang="fr-FR" dirty="0" smtClean="0"/>
              <a:t>A chaque boucle du jeu (très vite)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03212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Intelligence artificielle des SIMS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Planification</a:t>
            </a:r>
            <a:r>
              <a:rPr lang="en-US" dirty="0" smtClean="0"/>
              <a:t> </a:t>
            </a:r>
            <a:r>
              <a:rPr lang="en-US" dirty="0" err="1" smtClean="0"/>
              <a:t>hiérarchique</a:t>
            </a:r>
            <a:endParaRPr lang="en-US" dirty="0"/>
          </a:p>
          <a:p>
            <a:r>
              <a:rPr lang="en-US" dirty="0" smtClean="0"/>
              <a:t>Carte des buts et interactions</a:t>
            </a:r>
          </a:p>
          <a:p>
            <a:r>
              <a:rPr lang="en-US" dirty="0" err="1" smtClean="0"/>
              <a:t>Décisions</a:t>
            </a:r>
            <a:r>
              <a:rPr lang="en-US" dirty="0" smtClean="0"/>
              <a:t> non </a:t>
            </a:r>
            <a:r>
              <a:rPr lang="en-US" dirty="0" err="1" smtClean="0"/>
              <a:t>déterministes</a:t>
            </a:r>
            <a:endParaRPr lang="en-US" dirty="0"/>
          </a:p>
          <a:p>
            <a:r>
              <a:rPr lang="en-US" dirty="0" err="1" smtClean="0"/>
              <a:t>Personalités</a:t>
            </a:r>
            <a:r>
              <a:rPr lang="en-US" dirty="0" smtClean="0"/>
              <a:t> et motivations</a:t>
            </a:r>
          </a:p>
          <a:p>
            <a:r>
              <a:rPr lang="en-US" dirty="0" err="1" smtClean="0"/>
              <a:t>Actes</a:t>
            </a:r>
            <a:r>
              <a:rPr lang="en-US" dirty="0" smtClean="0"/>
              <a:t> de </a:t>
            </a:r>
            <a:r>
              <a:rPr lang="en-US" dirty="0" err="1" smtClean="0"/>
              <a:t>langages</a:t>
            </a:r>
            <a:r>
              <a:rPr lang="en-US" dirty="0" smtClean="0"/>
              <a:t> et situations </a:t>
            </a:r>
            <a:r>
              <a:rPr lang="en-US" dirty="0" err="1" smtClean="0"/>
              <a:t>sociales</a:t>
            </a:r>
            <a:endParaRPr lang="en-US" dirty="0" smtClean="0"/>
          </a:p>
          <a:p>
            <a:r>
              <a:rPr lang="en-US" dirty="0" smtClean="0"/>
              <a:t>Progression narrative et </a:t>
            </a:r>
            <a:r>
              <a:rPr lang="en-US" dirty="0" err="1" smtClean="0"/>
              <a:t>dramaturgie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30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5204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Planification hiérarchique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8229600" cy="2603153"/>
          </a:xfrm>
        </p:spPr>
        <p:txBody>
          <a:bodyPr/>
          <a:lstStyle/>
          <a:p>
            <a:r>
              <a:rPr lang="fr-FR" dirty="0" smtClean="0"/>
              <a:t>Réduire le nombre de choix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31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62" y="3856383"/>
            <a:ext cx="9144000" cy="258104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5053" y="214682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for </a:t>
            </a:r>
            <a:r>
              <a:rPr lang="en-US" b="1" dirty="0"/>
              <a:t>each lot l </a:t>
            </a:r>
            <a:endParaRPr lang="en-US" b="1" dirty="0" smtClean="0"/>
          </a:p>
          <a:p>
            <a:r>
              <a:rPr lang="en-US" b="1" dirty="0"/>
              <a:t>	</a:t>
            </a:r>
            <a:r>
              <a:rPr lang="en-US" b="1" dirty="0" smtClean="0"/>
              <a:t>for </a:t>
            </a:r>
            <a:r>
              <a:rPr lang="en-US" b="1" dirty="0"/>
              <a:t>each agent x in </a:t>
            </a:r>
            <a:r>
              <a:rPr lang="en-US" b="1" dirty="0" smtClean="0"/>
              <a:t>l</a:t>
            </a:r>
          </a:p>
          <a:p>
            <a:r>
              <a:rPr lang="en-US" b="1" dirty="0"/>
              <a:t>	</a:t>
            </a:r>
            <a:r>
              <a:rPr lang="en-US" b="1" dirty="0" smtClean="0"/>
              <a:t>	for </a:t>
            </a:r>
            <a:r>
              <a:rPr lang="en-US" b="1" dirty="0"/>
              <a:t>each social interaction a on </a:t>
            </a:r>
            <a:r>
              <a:rPr lang="en-US" b="1" dirty="0" smtClean="0"/>
              <a:t>x</a:t>
            </a:r>
          </a:p>
          <a:p>
            <a:r>
              <a:rPr lang="en-US" b="1" dirty="0"/>
              <a:t>	</a:t>
            </a:r>
            <a:r>
              <a:rPr lang="en-US" b="1" dirty="0" smtClean="0"/>
              <a:t>		consider </a:t>
            </a:r>
            <a:r>
              <a:rPr lang="en-US" b="1" dirty="0"/>
              <a:t>performing a on </a:t>
            </a:r>
            <a:r>
              <a:rPr lang="en-US" b="1" dirty="0" smtClean="0"/>
              <a:t>x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208497" y="2175806"/>
            <a:ext cx="33390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Choose which lot to go to: </a:t>
            </a:r>
            <a:r>
              <a:rPr lang="en-US" b="1" dirty="0" smtClean="0"/>
              <a:t>l</a:t>
            </a:r>
          </a:p>
          <a:p>
            <a:r>
              <a:rPr lang="en-US" b="1" dirty="0" smtClean="0"/>
              <a:t>Then </a:t>
            </a:r>
            <a:r>
              <a:rPr lang="en-US" b="1" dirty="0"/>
              <a:t>choose which agent to talk to in l : </a:t>
            </a:r>
            <a:r>
              <a:rPr lang="en-US" b="1" dirty="0" smtClean="0"/>
              <a:t>x</a:t>
            </a:r>
          </a:p>
          <a:p>
            <a:r>
              <a:rPr lang="en-US" b="1" dirty="0" smtClean="0"/>
              <a:t>Then </a:t>
            </a:r>
            <a:r>
              <a:rPr lang="en-US" b="1" dirty="0"/>
              <a:t>choose which social interaction to </a:t>
            </a:r>
            <a:r>
              <a:rPr lang="en-US" b="1" dirty="0" smtClean="0"/>
              <a:t>perform : 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48263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Commodity</a:t>
            </a:r>
            <a:r>
              <a:rPr lang="fr-FR" dirty="0" smtClean="0"/>
              <a:t>-interaction </a:t>
            </a:r>
            <a:r>
              <a:rPr lang="fr-FR" dirty="0" err="1" smtClean="0"/>
              <a:t>maps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20516" y="1096412"/>
            <a:ext cx="7620487" cy="5029751"/>
          </a:xfrm>
        </p:spPr>
        <p:txBody>
          <a:bodyPr/>
          <a:lstStyle/>
          <a:p>
            <a:pPr marL="0" indent="0">
              <a:buNone/>
            </a:pPr>
            <a:r>
              <a:rPr lang="fr-FR" dirty="0" err="1" smtClean="0"/>
              <a:t>Sims</a:t>
            </a:r>
            <a:r>
              <a:rPr lang="fr-FR" dirty="0" smtClean="0"/>
              <a:t> 1 &amp; 2 : </a:t>
            </a:r>
          </a:p>
          <a:p>
            <a:r>
              <a:rPr lang="en-US" b="1" dirty="0"/>
              <a:t>for each interaction a on each object </a:t>
            </a:r>
            <a:r>
              <a:rPr lang="en-US" b="1" dirty="0" smtClean="0"/>
              <a:t>x</a:t>
            </a:r>
          </a:p>
          <a:p>
            <a:pPr lvl="1"/>
            <a:r>
              <a:rPr lang="en-US" b="1" dirty="0" smtClean="0"/>
              <a:t>check </a:t>
            </a:r>
            <a:r>
              <a:rPr lang="en-US" b="1" dirty="0"/>
              <a:t>if a is currently available on </a:t>
            </a:r>
            <a:r>
              <a:rPr lang="en-US" b="1" dirty="0" smtClean="0"/>
              <a:t>x</a:t>
            </a:r>
          </a:p>
          <a:p>
            <a:pPr lvl="2"/>
            <a:r>
              <a:rPr lang="en-US" b="1" dirty="0" smtClean="0"/>
              <a:t>if </a:t>
            </a:r>
            <a:r>
              <a:rPr lang="en-US" b="1" dirty="0"/>
              <a:t>so, work out how much I want to do </a:t>
            </a:r>
            <a:r>
              <a:rPr lang="en-US" b="1" dirty="0" smtClean="0"/>
              <a:t>a</a:t>
            </a:r>
          </a:p>
          <a:p>
            <a:pPr marL="0" indent="0">
              <a:buNone/>
            </a:pPr>
            <a:r>
              <a:rPr lang="fr-FR" dirty="0" err="1" smtClean="0"/>
              <a:t>Sims</a:t>
            </a:r>
            <a:r>
              <a:rPr lang="fr-FR" dirty="0" smtClean="0"/>
              <a:t> 3 </a:t>
            </a:r>
            <a:r>
              <a:rPr lang="fr-FR" dirty="0"/>
              <a:t>: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Consulter une « carte » des buts (</a:t>
            </a:r>
            <a:r>
              <a:rPr lang="fr-FR" dirty="0" err="1" smtClean="0"/>
              <a:t>commodities</a:t>
            </a:r>
            <a:r>
              <a:rPr lang="fr-FR" dirty="0" smtClean="0"/>
              <a:t>) et actions associées</a:t>
            </a:r>
            <a:endParaRPr lang="fr-FR" dirty="0"/>
          </a:p>
          <a:p>
            <a:pPr marL="0" indent="0">
              <a:buNone/>
            </a:pPr>
            <a:endParaRPr lang="fr-FR" dirty="0">
              <a:latin typeface="Wingdings"/>
            </a:endParaRPr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32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291378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Commodities</a:t>
            </a:r>
            <a:r>
              <a:rPr lang="fr-FR" dirty="0" smtClean="0"/>
              <a:t> and interactions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33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5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7751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Comment les SIMS décident-ils  de leurs actions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Calculer l’utilité (score) de toutes les actions possibles</a:t>
            </a:r>
          </a:p>
          <a:p>
            <a:r>
              <a:rPr lang="fr-FR" dirty="0" smtClean="0"/>
              <a:t>Choisir avec une probabilité p = </a:t>
            </a:r>
            <a:r>
              <a:rPr lang="fr-FR" dirty="0" err="1" smtClean="0"/>
              <a:t>exp</a:t>
            </a:r>
            <a:r>
              <a:rPr lang="fr-FR" dirty="0" smtClean="0"/>
              <a:t>(S/</a:t>
            </a:r>
            <a:r>
              <a:rPr lang="fr-FR" dirty="0" err="1" smtClean="0"/>
              <a:t>T</a:t>
            </a:r>
            <a:r>
              <a:rPr lang="fr-FR" dirty="0" smtClean="0"/>
              <a:t>) -1</a:t>
            </a:r>
          </a:p>
          <a:p>
            <a:endParaRPr lang="fr-FR" dirty="0" smtClean="0"/>
          </a:p>
          <a:p>
            <a:r>
              <a:rPr lang="en-US" b="1" dirty="0" smtClean="0"/>
              <a:t>T </a:t>
            </a:r>
            <a:r>
              <a:rPr lang="en-US" b="1" dirty="0"/>
              <a:t>is the temperature </a:t>
            </a:r>
            <a:endParaRPr lang="en-US" dirty="0"/>
          </a:p>
          <a:p>
            <a:r>
              <a:rPr lang="en-US" b="1" dirty="0" smtClean="0"/>
              <a:t>This </a:t>
            </a:r>
            <a:r>
              <a:rPr lang="en-US" b="1" dirty="0"/>
              <a:t>is a simplified Boltzmann function </a:t>
            </a:r>
            <a:endParaRPr lang="en-US" dirty="0"/>
          </a:p>
          <a:p>
            <a:r>
              <a:rPr lang="en-US" b="1" dirty="0" smtClean="0"/>
              <a:t>Temperature </a:t>
            </a:r>
            <a:r>
              <a:rPr lang="en-US" b="1" dirty="0"/>
              <a:t>should be cool when he is happy, and should go up when the </a:t>
            </a:r>
            <a:r>
              <a:rPr lang="en-US" b="1" dirty="0" err="1"/>
              <a:t>Sim</a:t>
            </a:r>
            <a:r>
              <a:rPr lang="en-US" b="1" dirty="0"/>
              <a:t> is doing badly </a:t>
            </a:r>
            <a:endParaRPr lang="en-US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34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7595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Hiérarchie des motivations de </a:t>
            </a:r>
            <a:r>
              <a:rPr lang="fr-FR" dirty="0" err="1" smtClean="0"/>
              <a:t>Maslow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35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13" y="938053"/>
            <a:ext cx="7163140" cy="537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827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Motivations et traits de </a:t>
            </a:r>
            <a:r>
              <a:rPr lang="fr-FR" dirty="0" err="1" smtClean="0"/>
              <a:t>personalité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In Sims 1 &amp; 2, every </a:t>
            </a:r>
            <a:r>
              <a:rPr lang="en-US" b="1" dirty="0" err="1"/>
              <a:t>Sim</a:t>
            </a:r>
            <a:r>
              <a:rPr lang="en-US" b="1" dirty="0"/>
              <a:t> had the same 8 motives</a:t>
            </a:r>
            <a:endParaRPr lang="en-US" dirty="0"/>
          </a:p>
          <a:p>
            <a:r>
              <a:rPr lang="en-US" b="1" dirty="0" smtClean="0"/>
              <a:t>In </a:t>
            </a:r>
            <a:r>
              <a:rPr lang="en-US" b="1" dirty="0"/>
              <a:t>Sims 3, each </a:t>
            </a:r>
            <a:r>
              <a:rPr lang="en-US" b="1" dirty="0" err="1"/>
              <a:t>Sim</a:t>
            </a:r>
            <a:r>
              <a:rPr lang="en-US" b="1" dirty="0"/>
              <a:t> has a different set of motives, based on his traits</a:t>
            </a:r>
            <a:endParaRPr lang="en-US" dirty="0"/>
          </a:p>
          <a:p>
            <a:r>
              <a:rPr lang="en-US" b="1" dirty="0" smtClean="0"/>
              <a:t>But </a:t>
            </a:r>
            <a:r>
              <a:rPr lang="en-US" b="1" dirty="0"/>
              <a:t>the set of motives doesn’t just vary between individuals, it also varies within the </a:t>
            </a:r>
            <a:r>
              <a:rPr lang="en-US" b="1" i="1" dirty="0"/>
              <a:t>same </a:t>
            </a:r>
            <a:r>
              <a:rPr lang="en-US" b="1" i="1" dirty="0" smtClean="0"/>
              <a:t>individual </a:t>
            </a:r>
            <a:r>
              <a:rPr lang="en-US" b="1" dirty="0" smtClean="0"/>
              <a:t>over </a:t>
            </a:r>
            <a:r>
              <a:rPr lang="en-US" b="1" dirty="0"/>
              <a:t>time</a:t>
            </a:r>
            <a:endParaRPr lang="en-US" dirty="0"/>
          </a:p>
          <a:p>
            <a:r>
              <a:rPr lang="en-US" b="1" dirty="0" smtClean="0"/>
              <a:t>We </a:t>
            </a:r>
            <a:r>
              <a:rPr lang="en-US" b="1" dirty="0"/>
              <a:t>add and remove motives through time, to model a </a:t>
            </a:r>
            <a:r>
              <a:rPr lang="en-US" b="1" dirty="0" err="1"/>
              <a:t>Sim’s</a:t>
            </a:r>
            <a:r>
              <a:rPr lang="en-US" b="1" dirty="0"/>
              <a:t> understanding of social norms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36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38771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Jeu vidéo et interaction sociale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Sims 1 and 2 had very broad speech-acts</a:t>
            </a:r>
            <a:endParaRPr lang="en-US" dirty="0"/>
          </a:p>
          <a:p>
            <a:pPr lvl="1"/>
            <a:r>
              <a:rPr lang="fr-FR" b="1" dirty="0" smtClean="0"/>
              <a:t>Talk, Joke</a:t>
            </a:r>
            <a:endParaRPr lang="fr-FR" dirty="0"/>
          </a:p>
          <a:p>
            <a:r>
              <a:rPr lang="en-US" b="1" dirty="0" smtClean="0"/>
              <a:t>In </a:t>
            </a:r>
            <a:r>
              <a:rPr lang="en-US" b="1" dirty="0"/>
              <a:t>Sims 3, we have more specific </a:t>
            </a:r>
            <a:r>
              <a:rPr lang="en-US" b="1" dirty="0" smtClean="0"/>
              <a:t>social speech-acts</a:t>
            </a:r>
            <a:endParaRPr lang="en-US" dirty="0"/>
          </a:p>
          <a:p>
            <a:pPr lvl="1"/>
            <a:r>
              <a:rPr lang="fr-FR" b="1" dirty="0" smtClean="0"/>
              <a:t>Compliment Home</a:t>
            </a:r>
            <a:r>
              <a:rPr lang="fr-FR" dirty="0" smtClean="0"/>
              <a:t>, </a:t>
            </a:r>
            <a:r>
              <a:rPr lang="en-US" b="1" dirty="0" smtClean="0"/>
              <a:t>Worry </a:t>
            </a:r>
            <a:r>
              <a:rPr lang="en-US" b="1" dirty="0"/>
              <a:t>About </a:t>
            </a:r>
            <a:r>
              <a:rPr lang="en-US" b="1" dirty="0" smtClean="0"/>
              <a:t>Relationship</a:t>
            </a:r>
            <a:endParaRPr lang="en-US" dirty="0"/>
          </a:p>
          <a:p>
            <a:r>
              <a:rPr lang="en-US" b="1" dirty="0" smtClean="0"/>
              <a:t>These </a:t>
            </a:r>
            <a:r>
              <a:rPr lang="en-US" b="1" dirty="0"/>
              <a:t>fine-grained </a:t>
            </a:r>
            <a:r>
              <a:rPr lang="en-US" b="1" dirty="0" smtClean="0"/>
              <a:t>social speech-acts </a:t>
            </a:r>
            <a:r>
              <a:rPr lang="en-US" b="1" dirty="0"/>
              <a:t>allow us to express our fine-grained personalities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37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247494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Traits affect which social interactions they </a:t>
            </a:r>
            <a:r>
              <a:rPr lang="en-US" b="1" dirty="0" smtClean="0"/>
              <a:t>choose autonomously</a:t>
            </a:r>
            <a:endParaRPr lang="en-US" dirty="0"/>
          </a:p>
          <a:p>
            <a:pPr lvl="1"/>
            <a:r>
              <a:rPr lang="en-US" b="1" dirty="0" smtClean="0"/>
              <a:t>Snobs </a:t>
            </a:r>
            <a:r>
              <a:rPr lang="en-US" b="1" dirty="0"/>
              <a:t>like to boast about their </a:t>
            </a:r>
            <a:r>
              <a:rPr lang="en-US" b="1" dirty="0" smtClean="0"/>
              <a:t>cars</a:t>
            </a:r>
            <a:endParaRPr lang="en-US" dirty="0"/>
          </a:p>
          <a:p>
            <a:pPr lvl="1"/>
            <a:r>
              <a:rPr lang="en-US" b="1" dirty="0" smtClean="0"/>
              <a:t>Neurotic </a:t>
            </a:r>
            <a:r>
              <a:rPr lang="en-US" b="1" dirty="0"/>
              <a:t>Sims will accuse their partner of cheating on </a:t>
            </a:r>
            <a:r>
              <a:rPr lang="en-US" b="1" dirty="0" smtClean="0"/>
              <a:t>them</a:t>
            </a:r>
            <a:endParaRPr lang="en-US" dirty="0"/>
          </a:p>
          <a:p>
            <a:pPr lvl="1"/>
            <a:r>
              <a:rPr lang="en-US" b="1" dirty="0" smtClean="0"/>
              <a:t>If </a:t>
            </a:r>
            <a:r>
              <a:rPr lang="en-US" b="1" dirty="0"/>
              <a:t>a mean-spirited </a:t>
            </a:r>
            <a:r>
              <a:rPr lang="en-US" b="1" dirty="0" err="1"/>
              <a:t>Sim</a:t>
            </a:r>
            <a:r>
              <a:rPr lang="en-US" b="1" dirty="0"/>
              <a:t> finds out the person he is talking to is a vegetarian, he is apt to mock her vegetarianism!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38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04810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SIMS agissent en fonction de leurs personnalités et des situations sociales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39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16" y="1241883"/>
            <a:ext cx="8488714" cy="477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23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du cours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FFFFFF"/>
              </a:buClr>
              <a:buSzPct val="100000"/>
              <a:buAutoNum type="arabicPeriod"/>
            </a:pPr>
            <a:r>
              <a:rPr lang="fr-FR" dirty="0"/>
              <a:t>Recherche de chemins </a:t>
            </a:r>
          </a:p>
          <a:p>
            <a:pPr lvl="0"/>
            <a:endParaRPr lang="fr-FR" dirty="0"/>
          </a:p>
          <a:p>
            <a:pPr lvl="0">
              <a:buClr>
                <a:srgbClr val="FFFFFF"/>
              </a:buClr>
              <a:buSzPct val="100000"/>
              <a:buAutoNum type="arabicPeriod" startAt="2"/>
            </a:pPr>
            <a:r>
              <a:rPr lang="fr-FR" dirty="0"/>
              <a:t>Machines d’états finis</a:t>
            </a:r>
          </a:p>
          <a:p>
            <a:pPr lvl="0"/>
            <a:endParaRPr lang="fr-FR" dirty="0"/>
          </a:p>
          <a:p>
            <a:pPr lvl="0">
              <a:buClr>
                <a:srgbClr val="FFFFFF"/>
              </a:buClr>
              <a:buSzPct val="100000"/>
              <a:buAutoNum type="arabicPeriod" startAt="3"/>
            </a:pPr>
            <a:r>
              <a:rPr lang="fr-FR" dirty="0"/>
              <a:t>Arbres de comportements</a:t>
            </a:r>
          </a:p>
          <a:p>
            <a:pPr lvl="0"/>
            <a:endParaRPr lang="fr-FR" dirty="0"/>
          </a:p>
          <a:p>
            <a:pPr lvl="0">
              <a:buClr>
                <a:srgbClr val="FFFFFF"/>
              </a:buClr>
              <a:buSzPct val="100000"/>
              <a:buAutoNum type="arabicPeriod" startAt="4"/>
            </a:pPr>
            <a:r>
              <a:rPr lang="fr-FR" dirty="0" smtClean="0"/>
              <a:t>Caméras </a:t>
            </a:r>
            <a:r>
              <a:rPr lang="fr-FR" dirty="0"/>
              <a:t>intelligentes</a:t>
            </a:r>
          </a:p>
          <a:p>
            <a:pPr lvl="0"/>
            <a:endParaRPr lang="fr-FR" dirty="0"/>
          </a:p>
          <a:p>
            <a:pPr lvl="0">
              <a:buClr>
                <a:srgbClr val="FFFFFF"/>
              </a:buClr>
              <a:buSzPct val="100000"/>
              <a:buAutoNum type="arabicPeriod" startAt="5"/>
            </a:pPr>
            <a:r>
              <a:rPr lang="fr-FR" dirty="0" smtClean="0"/>
              <a:t>Intelligence artificielle des SIMS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13782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Fiction interactive et jeu vidéo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Inform 7 uses production rules as the fundamental unit of representation</a:t>
            </a:r>
            <a:endParaRPr lang="en-US" dirty="0"/>
          </a:p>
          <a:p>
            <a:r>
              <a:rPr lang="en-US" b="1" dirty="0" smtClean="0"/>
              <a:t>In </a:t>
            </a:r>
            <a:r>
              <a:rPr lang="en-US" b="1" dirty="0"/>
              <a:t>some of Emily Short’s work, the conversation is an end in itself.</a:t>
            </a: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40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079" y="3208913"/>
            <a:ext cx="5150238" cy="331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168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Intelligence artificielle et informatique graphique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The </a:t>
            </a:r>
            <a:r>
              <a:rPr lang="en-US" b="1" dirty="0"/>
              <a:t>field of computer graphics is </a:t>
            </a:r>
            <a:r>
              <a:rPr lang="en-US" b="1" dirty="0" smtClean="0"/>
              <a:t>more </a:t>
            </a:r>
            <a:r>
              <a:rPr lang="en-US" b="1" dirty="0"/>
              <a:t>advanced than AI in </a:t>
            </a:r>
            <a:r>
              <a:rPr lang="en-US" b="1" dirty="0" smtClean="0"/>
              <a:t>games</a:t>
            </a:r>
            <a:r>
              <a:rPr lang="en-US" dirty="0"/>
              <a:t> </a:t>
            </a:r>
            <a:r>
              <a:rPr lang="en-US" b="1" dirty="0" smtClean="0"/>
              <a:t>because </a:t>
            </a:r>
            <a:r>
              <a:rPr lang="en-US" b="1" dirty="0"/>
              <a:t>graphics has a clean decomposition of form/function in terms of texture/polygon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Artists </a:t>
            </a:r>
            <a:r>
              <a:rPr lang="en-US" b="1" dirty="0"/>
              <a:t>are free to add any texture they like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Graphics </a:t>
            </a:r>
            <a:r>
              <a:rPr lang="en-US" b="1" dirty="0"/>
              <a:t>engineers deal with polygons</a:t>
            </a:r>
            <a:endParaRPr lang="en-US" dirty="0"/>
          </a:p>
          <a:p>
            <a:pPr marL="0" indent="0">
              <a:buNone/>
            </a:pPr>
            <a:r>
              <a:rPr lang="en-US" b="1" dirty="0" smtClean="0"/>
              <a:t>There </a:t>
            </a:r>
            <a:r>
              <a:rPr lang="en-US" b="1" dirty="0"/>
              <a:t>is no analog in AI of the texture/polygon decomposition</a:t>
            </a:r>
            <a:endParaRPr lang="en-US" dirty="0"/>
          </a:p>
          <a:p>
            <a:pPr marL="0" indent="0">
              <a:buNone/>
            </a:pPr>
            <a:r>
              <a:rPr lang="fr-FR" dirty="0" smtClean="0"/>
              <a:t>Richard Evans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41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982A0D6-A7C2-DA44-8C91-0D82881601ED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63237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 aller plus loin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42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D85F28E-A20A-254E-B4B9-91D136105DD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8826" y="1573241"/>
            <a:ext cx="3175000" cy="439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7690" y="1573241"/>
            <a:ext cx="3305531" cy="42459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130652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43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676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Path</a:t>
            </a:r>
            <a:r>
              <a:rPr lang="fr-FR" dirty="0" smtClean="0"/>
              <a:t> </a:t>
            </a:r>
            <a:r>
              <a:rPr lang="fr-FR" dirty="0" err="1" smtClean="0"/>
              <a:t>nodes</a:t>
            </a:r>
            <a:r>
              <a:rPr lang="fr-FR" dirty="0" smtClean="0"/>
              <a:t> et navigation </a:t>
            </a:r>
            <a:r>
              <a:rPr lang="fr-FR" dirty="0" err="1" smtClean="0"/>
              <a:t>meshes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6 à 19.28.2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2610" y="1758950"/>
            <a:ext cx="7077969" cy="43090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60154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Graphe de parcours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8 à 06.52.5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900" y="1930400"/>
            <a:ext cx="7290233" cy="356552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22456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Recherche de plus courts chemins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8229600" cy="2349153"/>
          </a:xfrm>
        </p:spPr>
        <p:txBody>
          <a:bodyPr/>
          <a:lstStyle/>
          <a:p>
            <a:r>
              <a:rPr lang="fr-FR" dirty="0" smtClean="0"/>
              <a:t>La longueur d’un chemin est supérieure à la distance de Manhattan, qui est supérieure à la distance Euclidienne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8" name="Capture d’écran 2014-11-26 à 19.30.3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8950" y="3119506"/>
            <a:ext cx="5626100" cy="31369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62137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Arbre de parcours du graphe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8 à 10.05.0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27350" y="1625600"/>
            <a:ext cx="3289300" cy="177800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639"/>
          <p:cNvSpPr txBox="1">
            <a:spLocks/>
          </p:cNvSpPr>
          <p:nvPr/>
        </p:nvSpPr>
        <p:spPr>
          <a:xfrm>
            <a:off x="1672778" y="3787030"/>
            <a:ext cx="5538613" cy="2339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fr-FR" dirty="0" err="1"/>
              <a:t>OpenSet</a:t>
            </a:r>
            <a:r>
              <a:rPr lang="fr-FR" dirty="0"/>
              <a:t> : </a:t>
            </a:r>
            <a:r>
              <a:rPr lang="fr-FR" dirty="0" err="1"/>
              <a:t>Noeuds</a:t>
            </a:r>
            <a:r>
              <a:rPr lang="fr-FR" dirty="0"/>
              <a:t> à évaluer, par ordre de distance croissante (file de priorité)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fr-FR" dirty="0" err="1"/>
              <a:t>ClosedSet</a:t>
            </a:r>
            <a:r>
              <a:rPr lang="fr-FR" dirty="0"/>
              <a:t> : </a:t>
            </a:r>
            <a:r>
              <a:rPr lang="fr-FR" dirty="0" err="1"/>
              <a:t>Noeuds</a:t>
            </a:r>
            <a:r>
              <a:rPr lang="fr-FR" dirty="0"/>
              <a:t> déjà évalués (arbre binaire)</a:t>
            </a:r>
          </a:p>
        </p:txBody>
      </p:sp>
    </p:spTree>
    <p:extLst>
      <p:ext uri="{BB962C8B-B14F-4D97-AF65-F5344CB8AC3E}">
        <p14:creationId xmlns:p14="http://schemas.microsoft.com/office/powerpoint/2010/main" val="415665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Parcours « best-first »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INTRODUCTION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038BA7-713C-2544-8829-1AE6272C1240}" type="datetime1">
              <a:rPr lang="fr-FR" smtClean="0"/>
              <a:t>12/09/15</a:t>
            </a:fld>
            <a:endParaRPr lang="fr-FR" dirty="0"/>
          </a:p>
        </p:txBody>
      </p:sp>
      <p:pic>
        <p:nvPicPr>
          <p:cNvPr id="7" name="Capture d’écran 2014-11-28 à 06.54.3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7910" y="1638300"/>
            <a:ext cx="6988180" cy="42471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220225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4596</TotalTime>
  <Words>1309</Words>
  <Application>Microsoft Macintosh PowerPoint</Application>
  <PresentationFormat>Présentation à l'écran (4:3)</PresentationFormat>
  <Paragraphs>257</Paragraphs>
  <Slides>43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44" baseType="lpstr">
      <vt:lpstr>Thème Office</vt:lpstr>
      <vt:lpstr>GMIN 317 – Moteur de Jeux  Intelligence artificielle pour le jeu vidéo</vt:lpstr>
      <vt:lpstr>Présentation PowerPoint</vt:lpstr>
      <vt:lpstr>Personnages non-joueurs (non-player characters)</vt:lpstr>
      <vt:lpstr>Plan du cours</vt:lpstr>
      <vt:lpstr>Path nodes et navigation meshes</vt:lpstr>
      <vt:lpstr>Graphe de parcours</vt:lpstr>
      <vt:lpstr>Recherche de plus courts chemins</vt:lpstr>
      <vt:lpstr>Arbre de parcours du graphe</vt:lpstr>
      <vt:lpstr>Parcours « best-first »</vt:lpstr>
      <vt:lpstr>Parcours best-first</vt:lpstr>
      <vt:lpstr>Recherche heuristique</vt:lpstr>
      <vt:lpstr>Algorithme A*</vt:lpstr>
      <vt:lpstr>Algorithme A*</vt:lpstr>
      <vt:lpstr>Exemple</vt:lpstr>
      <vt:lpstr>Algorithme de Dijkstra</vt:lpstr>
      <vt:lpstr>Machines d’états finis</vt:lpstr>
      <vt:lpstr>Exemple de machine d’états finis</vt:lpstr>
      <vt:lpstr>Exemple d’implémentation</vt:lpstr>
      <vt:lpstr>Exemple d’implémentation</vt:lpstr>
      <vt:lpstr>Machines d’états finis hiérarchiques</vt:lpstr>
      <vt:lpstr>Arbres de comportements</vt:lpstr>
      <vt:lpstr>Arbres de comportements</vt:lpstr>
      <vt:lpstr>Arbres de comportements</vt:lpstr>
      <vt:lpstr>Arbres de comportements</vt:lpstr>
      <vt:lpstr>Cinématographie et montage intelligents</vt:lpstr>
      <vt:lpstr>Intelligence artificielle des SIMS</vt:lpstr>
      <vt:lpstr>Emergent narrative : Alice and Kev by Robin Burkinshaw</vt:lpstr>
      <vt:lpstr>Présentation PowerPoint</vt:lpstr>
      <vt:lpstr>Présentation PowerPoint</vt:lpstr>
      <vt:lpstr>Intelligence artificielle des SIMS</vt:lpstr>
      <vt:lpstr>Planification hiérarchique</vt:lpstr>
      <vt:lpstr>Commodity-interaction maps</vt:lpstr>
      <vt:lpstr>Commodities and interactions</vt:lpstr>
      <vt:lpstr>Comment les SIMS décident-ils  de leurs actions ?</vt:lpstr>
      <vt:lpstr>Hiérarchie des motivations de Maslow</vt:lpstr>
      <vt:lpstr>Motivations et traits de personalité</vt:lpstr>
      <vt:lpstr>Jeu vidéo et interaction sociale</vt:lpstr>
      <vt:lpstr>Présentation PowerPoint</vt:lpstr>
      <vt:lpstr>Les SIMS agissent en fonction de leurs personnalités et des situations sociales</vt:lpstr>
      <vt:lpstr>Fiction interactive et jeu vidéo</vt:lpstr>
      <vt:lpstr>Intelligence artificielle et informatique graphique</vt:lpstr>
      <vt:lpstr>Pour aller plus loin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Lange</dc:creator>
  <cp:lastModifiedBy>Rémi Ronfard</cp:lastModifiedBy>
  <cp:revision>426</cp:revision>
  <cp:lastPrinted>2014-09-23T20:13:38Z</cp:lastPrinted>
  <dcterms:created xsi:type="dcterms:W3CDTF">2013-05-05T09:39:59Z</dcterms:created>
  <dcterms:modified xsi:type="dcterms:W3CDTF">2015-09-12T14:59:09Z</dcterms:modified>
</cp:coreProperties>
</file>

<file path=docProps/thumbnail.jpeg>
</file>